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47" r:id="rId28"/>
    <p:sldId id="638" r:id="rId29"/>
    <p:sldId id="640" r:id="rId30"/>
    <p:sldId id="639" r:id="rId31"/>
    <p:sldId id="641" r:id="rId32"/>
    <p:sldId id="645" r:id="rId33"/>
    <p:sldId id="578" r:id="rId34"/>
    <p:sldId id="579" r:id="rId35"/>
    <p:sldId id="580" r:id="rId36"/>
    <p:sldId id="581" r:id="rId37"/>
    <p:sldId id="582" r:id="rId38"/>
    <p:sldId id="583" r:id="rId39"/>
    <p:sldId id="584" r:id="rId40"/>
    <p:sldId id="585" r:id="rId41"/>
    <p:sldId id="586" r:id="rId42"/>
    <p:sldId id="64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342"/>
  </p:normalViewPr>
  <p:slideViewPr>
    <p:cSldViewPr snapToGrid="0">
      <p:cViewPr varScale="1">
        <p:scale>
          <a:sx n="144" d="100"/>
          <a:sy n="144" d="100"/>
        </p:scale>
        <p:origin x="183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510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folks, welcome to the physical design algorithms. This is a course to teach you fundamental algorithms for designing computers at a physical level. What I mean by physical level is to decide which component is placed at which position and how they are connected to each other, under various physical level constraints and objectives, such as minimum wirelength, minimum chip area, and optimal performance.</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silicon compiler or design automation tools? Well, like I said, it’s all about complexity. The chips we have today are just too complicated to design by hand. Looking at the Intel processor design, x86 series, billions of transistors in a very small chip area, trillions of wires connecting all these transistors together, and you have to make sure all those components are designed in a proper manner to optimize the performance, power, area, and timing. How do you do that without automation tools or silicon compilers? It is just not possible to do this by hand.</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60823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stage or the front-end of a silicon compiler is logic synthesis. The idea of logic synthesis is to synthesize your logic into a set of connected gates. (explain the chart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41808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synthesized a set of connected gates, the second stage or the back-end of a silicon compiler is to decide the layout for those gates. For example, you have this NAND gate connecting to another OR gate implementing the give logic functions, now we have to decide proper locations for those gates.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41008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design flow looks far more complicated than what we just explained. This is a very very very complicated stage. You start with a circuit that is synthesized to have billions of transistors, (explain …)</a:t>
            </a:r>
          </a:p>
          <a:p>
            <a:endParaRPr lang="en-US" dirty="0"/>
          </a:p>
          <a:p>
            <a:r>
              <a:rPr lang="en-US" dirty="0"/>
              <a:t>Because of the complexity, no single solution is optimal for all. There are large amount of research opportunities seeking novel solutions to solve important physical design problems,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2108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key reason to the large complexity of physical design is that we have large circuits.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225413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talk a little bit about the history of physical design. Physical design was born in early 60 when the industry started with the simple board layout and PCB designs. Then, it passed its teenage in 70, when the industry started with standard cell design ideas that eventually bring us to placement and route. Then, it becomes quite popular in 80, but </a:t>
            </a:r>
            <a:r>
              <a:rPr lang="en-US" dirty="0" err="1"/>
              <a:t>kinda</a:t>
            </a:r>
            <a:r>
              <a:rPr lang="en-US" dirty="0"/>
              <a:t> disappeared in about 80. The reason is that most of the semiconductor design companies at that time didn’t believe in this idea of automation. Come one, I only have few thousands gates, why should I buy expensive software to help us design those layouts?</a:t>
            </a:r>
          </a:p>
          <a:p>
            <a:endParaRPr lang="en-US" dirty="0"/>
          </a:p>
          <a:p>
            <a:r>
              <a:rPr lang="en-US" dirty="0"/>
              <a:t>It turns out that was a huge mistake by the industry, when we moved on to deep </a:t>
            </a:r>
            <a:r>
              <a:rPr lang="en-US" dirty="0" err="1"/>
              <a:t>submicro</a:t>
            </a:r>
            <a:r>
              <a:rPr lang="en-US" dirty="0"/>
              <a:t> design in 1990. People begun to realize we really need automation tools to help us design circuits. Complexity is just becoming too large to afford non-automatic design styles.</a:t>
            </a:r>
          </a:p>
          <a:p>
            <a:endParaRPr lang="en-US" dirty="0"/>
          </a:p>
          <a:p>
            <a:r>
              <a:rPr lang="en-US" dirty="0"/>
              <a:t>Also, 80 and 90 were actually at the forefront of computing, right? We have many algorithm innovations coming out from the computer science, such as graph theory, dynamic programming, data structure, and so on. More importantly, the hardware advancement makes many computational problem possible to solve in a very efficient manner.</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58566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physical design problems, and what they are actually doing.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726065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420266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725444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29426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the instructor, Tsung-Wei Huang. For convenience, you can just call me TW. Here is my email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23954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91468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47225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6648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 many different physical design problems and understood their importance, the next step is to learn how to solve them. In other words, we want to optimize design among different objectives, area power, performance, timing, etc.</a:t>
            </a:r>
          </a:p>
          <a:p>
            <a:endParaRPr lang="en-US" dirty="0"/>
          </a:p>
          <a:p>
            <a:r>
              <a:rPr lang="en-US" dirty="0"/>
              <a:t>Here is the fundamental question we want to answer: how do we solve physical design problems smartly? Well, we need algorithms! We need to formulate physical design problems into computational domains and solve them computationally.</a:t>
            </a:r>
          </a:p>
          <a:p>
            <a:endParaRPr lang="en-US" dirty="0"/>
          </a:p>
          <a:p>
            <a:r>
              <a:rPr lang="en-US" dirty="0"/>
              <a:t>The definition of algorithm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33759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some computational problems. For instance, we have decision problem, given a positive integer, tell me if that number is prime.</a:t>
            </a:r>
          </a:p>
          <a:p>
            <a:endParaRPr lang="en-US" dirty="0"/>
          </a:p>
          <a:p>
            <a:r>
              <a:rPr lang="en-US" dirty="0"/>
              <a:t>(explain…)</a:t>
            </a:r>
          </a:p>
          <a:p>
            <a:endParaRPr lang="en-US" dirty="0"/>
          </a:p>
          <a:p>
            <a:r>
              <a:rPr lang="en-US" dirty="0"/>
              <a:t>With computational problems in place, the key course objective is to learn algorithms to solve them smartly.</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675114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meaning of “solving a problem smartly,” let’s take a look at an example, the very famous Big Mod problem. The computational problem description has the following input and output requirements: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636864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this is a very frequently asked interview questions by big software giant companies, like Amazon, Google, Meta, MS… If you provide that solution for this question, you will never move on to the next stage of the interview. </a:t>
            </a:r>
          </a:p>
          <a:p>
            <a:endParaRPr lang="en-US" dirty="0"/>
          </a:p>
          <a:p>
            <a:r>
              <a:rPr lang="en-US" dirty="0"/>
              <a:t>So, the next question is, is this loop-based simple solution smart enough?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1462625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51368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380913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305076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we will have four programming assignments that ask you to implement key physical design algorithms. The four programming assignments will be circuit partitioning, floorplan, placement, and routing. We will also ask you to give class presentation for important physical design algorithms, especially for those highly related to the four programming assignment. Each student will need to give two presentations talking about technical details and contributions of papers assigned to you.</a:t>
            </a:r>
          </a:p>
          <a:p>
            <a:endParaRPr lang="en-US" dirty="0"/>
          </a:p>
          <a:p>
            <a:r>
              <a:rPr lang="en-US" dirty="0"/>
              <a:t>You should always finish the assignment by yourself. I trust you but you should not take it for granted. Ultimately, it’s your career not mine. (expand …)</a:t>
            </a:r>
          </a:p>
          <a:p>
            <a:endParaRPr lang="en-US" dirty="0"/>
          </a:p>
          <a:p>
            <a:r>
              <a:rPr lang="en-US" dirty="0"/>
              <a:t>We will not have any text for the class. Slides are available on the </a:t>
            </a:r>
            <a:r>
              <a:rPr lang="en-US" dirty="0" err="1"/>
              <a:t>github</a:t>
            </a:r>
            <a:r>
              <a:rPr lang="en-US" dirty="0"/>
              <a:t> page and they are quite enough.</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421243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compares the runtime among the three different methods under three different b values. On the first row here, I have b equal to 1M,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3921353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ask is what is the difference between the recursive solution and the iterative solution for the refined algorithm? We know both implement pretty much the same algorithm idea to reduce the iteration number in an optimal manner. What is the difference between them? </a:t>
            </a:r>
          </a:p>
          <a:p>
            <a:endParaRPr lang="en-US" dirty="0"/>
          </a:p>
          <a:p>
            <a:r>
              <a:rPr lang="en-US" dirty="0"/>
              <a:t>This is also a very important lesson you should always ask yourself when writing code to implement algorithms. You can implement this algorithm recursive or you can implement this algorithm iteratively without any recursion. Which one should you pursue?</a:t>
            </a:r>
          </a:p>
          <a:p>
            <a:endParaRPr lang="en-US" dirty="0"/>
          </a:p>
          <a:p>
            <a:r>
              <a:rPr lang="en-US" dirty="0"/>
              <a:t>The best way to understand this is to see what the machine actually sees your code. All the code we have written is designed to be high level or, human-readable. The code we just wrote is not what the machine actually sees. To reveal the secret behind the code, we can go to the website, compiler explorer, and see what the compiler does for us to generate machine code that executes the code we wrote.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152709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4136431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and Conquer is heavily used in many physical design algorithms. Modern circuit sizes are just too large to handle in flat. If you do this, it means handling billions of transistors at one time. You have no hope to finish it in a reasonable amount of time.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important physical design application of divide and conquer, placement. A placement is a step that tries to find the location of each gate, you know Or gate, NAND gate, NOT gate, and other gates, in a chip area. And we have billions of gate to place in a rectangular area.</a:t>
            </a:r>
          </a:p>
          <a:p>
            <a:endParaRPr lang="en-US" dirty="0"/>
          </a:p>
          <a:p>
            <a:r>
              <a:rPr lang="en-US" dirty="0"/>
              <a:t>Physical design tools don’t do placement in a flat manner, or it can be too complicated to solve at one time.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4109108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4226826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604437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1278336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57424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philosophy is as follows: </a:t>
            </a:r>
          </a:p>
          <a:p>
            <a:endParaRPr lang="en-US" dirty="0"/>
          </a:p>
          <a:p>
            <a:r>
              <a:rPr lang="en-US" dirty="0"/>
              <a:t>First, we will learn important physical design algorithms, including combinatorial optimization problems, such as graph, discrete math, and analytical methods, such as linear programming and optimization solvers.</a:t>
            </a:r>
          </a:p>
          <a:p>
            <a:endParaRPr lang="en-US" dirty="0"/>
          </a:p>
          <a:p>
            <a:r>
              <a:rPr lang="en-US" dirty="0"/>
              <a:t>Second, we will learn to program important physical design algorithms. This part goes to the four programming assignments that ask you to write C++ or python code to implement physical design algorithms, so you will understand how various data structures and algorithms play in physical design.</a:t>
            </a:r>
          </a:p>
          <a:p>
            <a:endParaRPr lang="en-US" dirty="0"/>
          </a:p>
          <a:p>
            <a:r>
              <a:rPr lang="en-US" dirty="0"/>
              <a:t>Finally, at the end of the class, I want you to understand important computer design problems, improve your coding skills and algorithm knowledge, and more importantly, have more job opportunities in software companies. </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506460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2073795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41</a:t>
            </a:fld>
            <a:endParaRPr lang="en-US"/>
          </a:p>
        </p:txBody>
      </p:sp>
    </p:spTree>
    <p:extLst>
      <p:ext uri="{BB962C8B-B14F-4D97-AF65-F5344CB8AC3E}">
        <p14:creationId xmlns:p14="http://schemas.microsoft.com/office/powerpoint/2010/main" val="62854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171597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programming assignment, you will be finishing them in Linux programming environment. Everyone should by default have an access to the Utah CADE </a:t>
            </a:r>
            <a:r>
              <a:rPr lang="en-US" dirty="0" err="1"/>
              <a:t>linux</a:t>
            </a:r>
            <a:r>
              <a:rPr lang="en-US" dirty="0"/>
              <a:t> machine. If you don’t, please go visit this website and you can apply for an account. You can also do the programming assignment on your personal </a:t>
            </a:r>
            <a:r>
              <a:rPr lang="en-US" dirty="0" err="1"/>
              <a:t>macbook</a:t>
            </a:r>
            <a:r>
              <a:rPr lang="en-US" dirty="0"/>
              <a:t>, </a:t>
            </a:r>
            <a:r>
              <a:rPr lang="en-US" dirty="0" err="1"/>
              <a:t>linux</a:t>
            </a:r>
            <a:r>
              <a:rPr lang="en-US" dirty="0"/>
              <a:t> desktop, and so on, if you have them. </a:t>
            </a:r>
          </a:p>
          <a:p>
            <a:endParaRPr lang="en-US" dirty="0"/>
          </a:p>
          <a:p>
            <a:r>
              <a:rPr lang="en-US" dirty="0"/>
              <a:t>For the final evaluation, you will need to upload your code to instructor’s server. Because I want to evaluate your assignment in a fair manner, this is where all you should submit your final solution. </a:t>
            </a:r>
          </a:p>
          <a:p>
            <a:endParaRPr lang="en-US" dirty="0"/>
          </a:p>
          <a:p>
            <a:r>
              <a:rPr lang="en-US" dirty="0"/>
              <a:t>You don’t have to do the account right now but by the end of the first programming assignment due, you should email me for an account with your account name and default password. That’s approximately three weeks from now. </a:t>
            </a:r>
          </a:p>
          <a:p>
            <a:endParaRPr lang="en-US" dirty="0"/>
          </a:p>
          <a:p>
            <a:r>
              <a:rPr lang="en-US" dirty="0"/>
              <a:t>In terms of programming language, there is no restriction but I highly recommend using C and C++. If you are not familiar with C++, this is a good time to understand how it works as it is very critical for your career.</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75138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doing programming? Well, you probably already know, software is a critical industry component in the US. The average number of the software engineer salary here in the US is actually very high. Looking at the salary review for software engineer in 2019, the average number is above 100K, and that was the number in 2019. The market has an average growth of 17%.</a:t>
            </a:r>
          </a:p>
          <a:p>
            <a:endParaRPr lang="en-US" dirty="0"/>
          </a:p>
          <a:p>
            <a:r>
              <a:rPr lang="en-US" dirty="0"/>
              <a:t>And I can give you an example based on my network as an alumni of UIUC, …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96162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86400" cy="3086100"/>
          </a:xfrm>
        </p:spPr>
      </p:sp>
      <p:sp>
        <p:nvSpPr>
          <p:cNvPr id="3" name="Notes Placeholder 2"/>
          <p:cNvSpPr>
            <a:spLocks noGrp="1"/>
          </p:cNvSpPr>
          <p:nvPr>
            <p:ph type="body" idx="1"/>
          </p:nvPr>
        </p:nvSpPr>
        <p:spPr/>
        <p:txBody>
          <a:bodyPr/>
          <a:lstStyle/>
          <a:p>
            <a:r>
              <a:rPr lang="en-US" dirty="0"/>
              <a:t>When it comes to software engineering or programming, students always have this question “which programming language to learn first”? Today, we have many different languages, such as </a:t>
            </a:r>
            <a:r>
              <a:rPr lang="en-US" dirty="0" err="1"/>
              <a:t>PhP</a:t>
            </a:r>
            <a:r>
              <a:rPr lang="en-US" dirty="0"/>
              <a:t>, C++, C#, Bash, HTML, </a:t>
            </a:r>
            <a:r>
              <a:rPr lang="en-US" dirty="0" err="1"/>
              <a:t>Javascript</a:t>
            </a:r>
            <a:r>
              <a:rPr lang="en-US" dirty="0"/>
              <a:t>, Rust, Go, etc. Which one is the best for me?</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293903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language matters, but it is not the most important. From my 10-year programming perspective, your logic thinking matters the most. How to …</a:t>
            </a:r>
          </a:p>
          <a:p>
            <a:endParaRPr lang="en-US" dirty="0"/>
          </a:p>
          <a:p>
            <a:r>
              <a:rPr lang="en-US" dirty="0"/>
              <a:t>However, as a CE or a CS student, I highly recommend using C++ or mastering C++ at least in your programming career. Why? Because C++ lets you know how performance works? …</a:t>
            </a:r>
          </a:p>
          <a:p>
            <a:endParaRPr lang="en-US" dirty="0"/>
          </a:p>
          <a:p>
            <a:r>
              <a:rPr lang="en-US" dirty="0"/>
              <a:t>Next, you should learn Python which lets you know how productivity works. </a:t>
            </a:r>
          </a:p>
          <a:p>
            <a:endParaRPr lang="en-US" dirty="0"/>
          </a:p>
          <a:p>
            <a:r>
              <a:rPr lang="en-US" dirty="0"/>
              <a:t>If possible, you can also learn Java because it is another very popular programming language that teaches you to know how portability works. </a:t>
            </a:r>
          </a:p>
          <a:p>
            <a:endParaRPr lang="en-US" dirty="0"/>
          </a:p>
          <a:p>
            <a:r>
              <a:rPr lang="en-US" dirty="0"/>
              <a:t>Regardless of which language to learn, my experience tells me, once you master C++, pretty much all other languages are very easy to learn.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55484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course topic, physical design. Physical design is a very important step in the over computer design flow, you know, the flow we use to design a chip, an electronic product, and a computer.</a:t>
            </a:r>
          </a:p>
          <a:p>
            <a:endParaRPr lang="en-US" dirty="0"/>
          </a:p>
          <a:p>
            <a:r>
              <a:rPr lang="en-US" dirty="0"/>
              <a:t>Today’s design complexity is very high. For example, your smart phone can have tens of billions of transistors. It’s not possible to do this yourself or by hand. We have to rely on design automation tools or silicon compilers to help us design chips.</a:t>
            </a:r>
          </a:p>
          <a:p>
            <a:endParaRPr lang="en-US" dirty="0"/>
          </a:p>
          <a:p>
            <a:r>
              <a:rPr lang="en-US" dirty="0"/>
              <a:t>(explain the figure)</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947129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3.bin"/><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tsung-wei-huang/ece5960-physical-design/" TargetMode="External"/><Relationship Id="rId4" Type="http://schemas.openxmlformats.org/officeDocument/2006/relationships/hyperlink" Target="https://utah.zoom.us/j/246821441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odbolt.org/z/6zT4cK3Wz"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mailto:tsung-wei.huang@Utah.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35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600" b="1" dirty="0">
                  <a:latin typeface="Arial" pitchFamily="34" charset="0"/>
                </a:rPr>
                <a:t>X=(AB*CD)+(A+D)+(A(B+C))</a:t>
              </a:r>
            </a:p>
            <a:p>
              <a:pPr algn="ct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3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solidFill>
                    <a:srgbClr val="FF0000"/>
                  </a:solidFill>
                  <a:latin typeface="Arial" pitchFamily="34" charset="0"/>
                </a:rPr>
                <a:t>Physical Design</a:t>
              </a:r>
            </a:p>
            <a:p>
              <a:pPr algn="ctr">
                <a:spcBef>
                  <a:spcPct val="50000"/>
                </a:spcBef>
              </a:pPr>
              <a:r>
                <a:rPr lang="en-US" altLang="zh-TW" sz="1800" b="1" dirty="0">
                  <a:solidFill>
                    <a:srgbClr val="FF0000"/>
                  </a:solidFill>
                  <a:latin typeface="Arial" pitchFamily="34" charset="0"/>
                </a:rPr>
                <a:t>(Decide the layout)</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2053"/>
              <a:ext cx="0" cy="2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1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name="CorelDRAW" r:id="rId4" imgW="6448425" imgH="4171950" progId="CorelDraw.Graphic.7">
                    <p:embed/>
                  </p:oleObj>
                </mc:Choice>
                <mc:Fallback>
                  <p:oleObj name="CorelDRAW" r:id="rId4" imgW="6448425" imgH="4171950" progId="CorelDraw.Graphic.7">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pic>
        <p:nvPicPr>
          <p:cNvPr id="4" name="Picture 3" descr="eda.pdf">
            <a:extLst>
              <a:ext uri="{FF2B5EF4-FFF2-40B4-BE49-F238E27FC236}">
                <a16:creationId xmlns:a16="http://schemas.microsoft.com/office/drawing/2014/main" id="{E76B8C4C-7A73-962B-B32C-6DE0F4A31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pic>
        <p:nvPicPr>
          <p:cNvPr id="12292" name="Picture 4" descr="Initial Detailed Routing Contest at ISPD 2018">
            <a:extLst>
              <a:ext uri="{FF2B5EF4-FFF2-40B4-BE49-F238E27FC236}">
                <a16:creationId xmlns:a16="http://schemas.microsoft.com/office/drawing/2014/main" id="{B8F741E6-063F-4733-04C4-CA7ABE791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76875"/>
            <a:ext cx="5034642" cy="8120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2018 CAD Contest @ ICCAD">
            <a:extLst>
              <a:ext uri="{FF2B5EF4-FFF2-40B4-BE49-F238E27FC236}">
                <a16:creationId xmlns:a16="http://schemas.microsoft.com/office/drawing/2014/main" id="{8FB9FF18-509A-FC31-E2A2-78D6595D6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6570" y="2611877"/>
            <a:ext cx="3508829" cy="1425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CM | CADathlon@ICCAD - SIGDA">
            <a:extLst>
              <a:ext uri="{FF2B5EF4-FFF2-40B4-BE49-F238E27FC236}">
                <a16:creationId xmlns:a16="http://schemas.microsoft.com/office/drawing/2014/main" id="{F896BFDE-C46B-41BB-AD0C-E6D2B8611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173" y="2698964"/>
            <a:ext cx="1607642" cy="121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76E242-804F-63C9-7C3C-6C1E6EA738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601" y="4064675"/>
            <a:ext cx="3175800" cy="1040725"/>
          </a:xfrm>
          <a:prstGeom prst="rect">
            <a:avLst/>
          </a:prstGeom>
        </p:spPr>
      </p:pic>
      <p:pic>
        <p:nvPicPr>
          <p:cNvPr id="12300" name="Picture 12" descr="ISPD 2016-2017 FPGA Placement Contests">
            <a:extLst>
              <a:ext uri="{FF2B5EF4-FFF2-40B4-BE49-F238E27FC236}">
                <a16:creationId xmlns:a16="http://schemas.microsoft.com/office/drawing/2014/main" id="{0BCD3B7E-D894-4208-3221-328E96A156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5441" y="4717794"/>
            <a:ext cx="2428359" cy="1040725"/>
          </a:xfrm>
          <a:prstGeom prst="rect">
            <a:avLst/>
          </a:prstGeom>
          <a:noFill/>
          <a:extLst>
            <a:ext uri="{909E8E84-426E-40DD-AFC4-6F175D3DCCD1}">
              <a14:hiddenFill xmlns:a14="http://schemas.microsoft.com/office/drawing/2010/main">
                <a:solidFill>
                  <a:srgbClr val="FFFFFF"/>
                </a:solidFill>
              </a14:hiddenFill>
            </a:ext>
          </a:extLst>
        </p:spPr>
      </p:pic>
      <p:sp>
        <p:nvSpPr>
          <p:cNvPr id="8" name="Alternate Process 7">
            <a:extLst>
              <a:ext uri="{FF2B5EF4-FFF2-40B4-BE49-F238E27FC236}">
                <a16:creationId xmlns:a16="http://schemas.microsoft.com/office/drawing/2014/main" id="{E2185562-83AE-13FB-2085-8FB0E2C5AB95}"/>
              </a:ext>
            </a:extLst>
          </p:cNvPr>
          <p:cNvSpPr/>
          <p:nvPr/>
        </p:nvSpPr>
        <p:spPr>
          <a:xfrm rot="21062579">
            <a:off x="6268174" y="5344886"/>
            <a:ext cx="2516598" cy="851351"/>
          </a:xfrm>
          <a:prstGeom prst="flowChartAlternateProcess">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Large amount of research opportunities!</a:t>
            </a:r>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a:t>
            </a:r>
            <a:r>
              <a:rPr lang="en-US" altLang="zh-TW" b="1" dirty="0">
                <a:solidFill>
                  <a:srgbClr val="FF0000"/>
                </a:solidFill>
                <a:ea typeface="新細明體" pitchFamily="18" charset="-120"/>
              </a:rPr>
              <a:t>10 billion</a:t>
            </a:r>
            <a:r>
              <a:rPr lang="en-US" altLang="zh-TW" dirty="0">
                <a:ea typeface="新細明體" pitchFamily="18" charset="-120"/>
              </a:rPr>
              <a:t>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pPr eaLnBrk="1" hangingPunct="1"/>
            <a:endParaRPr lang="en-US" altLang="zh-TW" dirty="0">
              <a:ea typeface="新細明體" pitchFamily="18" charset="-120"/>
            </a:endParaRP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name="Worksheet" r:id="rId3" imgW="4572305" imgH="2705405" progId="Excel.Sheet.8">
                  <p:embed/>
                </p:oleObj>
              </mc:Choice>
              <mc:Fallback>
                <p:oleObj name="Worksheet" r:id="rId3" imgW="4572305" imgH="2705405" progId="Excel.Sheet.8">
                  <p:embed/>
                  <p:pic>
                    <p:nvPicPr>
                      <p:cNvPr id="51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name="Worksheet" r:id="rId5" imgW="4572381" imgH="2705405" progId="Excel.Sheet.8">
                  <p:embed/>
                </p:oleObj>
              </mc:Choice>
              <mc:Fallback>
                <p:oleObj name="Worksheet" r:id="rId5" imgW="4572381" imgH="2705405" progId="Excel.Sheet.8">
                  <p:embed/>
                  <p:pic>
                    <p:nvPicPr>
                      <p:cNvPr id="512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3"/>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4"/>
              </a:rPr>
              <a:t>https://utah.zoom.us/j/2468214418</a:t>
            </a:r>
            <a:endParaRPr lang="en-US" dirty="0"/>
          </a:p>
          <a:p>
            <a:r>
              <a:rPr lang="en-US" b="1" dirty="0"/>
              <a:t>Webpage</a:t>
            </a:r>
          </a:p>
          <a:p>
            <a:pPr lvl="1"/>
            <a:r>
              <a:rPr lang="en-US" dirty="0"/>
              <a:t>GitHub: </a:t>
            </a:r>
            <a:r>
              <a:rPr lang="en-US" dirty="0">
                <a:hlinkClick r:id="rId5"/>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6231" y="3585090"/>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Solving Physical Design Problems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600" cy="523220"/>
          </a:xfrm>
          <a:prstGeom prst="rect">
            <a:avLst/>
          </a:prstGeom>
          <a:solidFill>
            <a:srgbClr val="FFFF00"/>
          </a:solidFill>
        </p:spPr>
        <p:txBody>
          <a:bodyPr wrap="square" rtlCol="0">
            <a:spAutoFit/>
          </a:bodyPr>
          <a:lstStyle/>
          <a:p>
            <a:pPr algn="ctr"/>
            <a:r>
              <a:rPr lang="en-US" sz="2800" dirty="0">
                <a:solidFill>
                  <a:srgbClr val="FF0000"/>
                </a:solidFill>
                <a:highlight>
                  <a:srgbClr val="FFFF00"/>
                </a:highlight>
                <a:latin typeface="Arial" panose="020B0604020202020204" pitchFamily="34" charset="0"/>
                <a:cs typeface="Arial" panose="020B0604020202020204" pitchFamily="34" charset="0"/>
              </a:rPr>
              <a:t>Course objective: 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
        <p:nvSpPr>
          <p:cNvPr id="5" name="Explosion 2 4">
            <a:extLst>
              <a:ext uri="{FF2B5EF4-FFF2-40B4-BE49-F238E27FC236}">
                <a16:creationId xmlns:a16="http://schemas.microsoft.com/office/drawing/2014/main" id="{755D7F53-9C96-224B-B616-347B2165AFEB}"/>
              </a:ext>
            </a:extLst>
          </p:cNvPr>
          <p:cNvSpPr/>
          <p:nvPr/>
        </p:nvSpPr>
        <p:spPr>
          <a:xfrm>
            <a:off x="7138924" y="3074276"/>
            <a:ext cx="4393551" cy="2728006"/>
          </a:xfrm>
          <a:prstGeom prst="irregularSeal2">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62685-C287-E248-AD1B-C1811A0EE528}"/>
              </a:ext>
            </a:extLst>
          </p:cNvPr>
          <p:cNvSpPr txBox="1"/>
          <p:nvPr/>
        </p:nvSpPr>
        <p:spPr>
          <a:xfrm rot="20359804">
            <a:off x="7804173" y="4188516"/>
            <a:ext cx="2817777" cy="707886"/>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Very frequently asked interview questions!!!</a:t>
            </a:r>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4" name="TextBox 3">
            <a:extLst>
              <a:ext uri="{FF2B5EF4-FFF2-40B4-BE49-F238E27FC236}">
                <a16:creationId xmlns:a16="http://schemas.microsoft.com/office/drawing/2014/main" id="{CE8C3038-CFFC-B64D-8A01-27F3A707B74F}"/>
              </a:ext>
            </a:extLst>
          </p:cNvPr>
          <p:cNvSpPr txBox="1"/>
          <p:nvPr/>
        </p:nvSpPr>
        <p:spPr>
          <a:xfrm>
            <a:off x="2253389" y="3196367"/>
            <a:ext cx="7543331" cy="2554545"/>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16</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0</a:t>
            </a:r>
            <a:r>
              <a:rPr lang="en-US" altLang="zh-TW" sz="3200" dirty="0">
                <a:solidFill>
                  <a:schemeClr val="accent5">
                    <a:lumMod val="75000"/>
                  </a:schemeClr>
                </a:solidFill>
                <a:latin typeface="Arial" panose="020B0604020202020204" pitchFamily="34" charset="0"/>
                <a:cs typeface="Arial" panose="020B0604020202020204" pitchFamily="34" charset="0"/>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
        <p:nvSpPr>
          <p:cNvPr id="8" name="Content Placeholder 2">
            <a:extLst>
              <a:ext uri="{FF2B5EF4-FFF2-40B4-BE49-F238E27FC236}">
                <a16:creationId xmlns:a16="http://schemas.microsoft.com/office/drawing/2014/main" id="{D053079A-66B7-DA4C-8D3E-7141F7F5CB82}"/>
              </a:ext>
            </a:extLst>
          </p:cNvPr>
          <p:cNvSpPr>
            <a:spLocks noGrp="1"/>
          </p:cNvSpPr>
          <p:nvPr>
            <p:ph idx="1"/>
          </p:nvPr>
        </p:nvSpPr>
        <p:spPr>
          <a:xfrm>
            <a:off x="838200" y="1466849"/>
            <a:ext cx="10515600" cy="4710113"/>
          </a:xfrm>
        </p:spPr>
        <p:txBody>
          <a:bodyPr/>
          <a:lstStyle/>
          <a:p>
            <a:pPr>
              <a:defRPr/>
            </a:pPr>
            <a:r>
              <a:rPr lang="en-US" altLang="zh-TW" dirty="0"/>
              <a:t>Input: a=2, b=16, c; Output: x = a</a:t>
            </a:r>
            <a:r>
              <a:rPr lang="en-US" altLang="zh-TW" baseline="30000" dirty="0"/>
              <a:t>b</a:t>
            </a:r>
            <a:r>
              <a:rPr lang="en-US" altLang="zh-TW" dirty="0"/>
              <a:t> (mod c)</a:t>
            </a:r>
          </a:p>
          <a:p>
            <a:pPr eaLnBrk="1" fontAlgn="auto" hangingPunct="1">
              <a:spcAft>
                <a:spcPts val="0"/>
              </a:spcAft>
              <a:defRPr/>
            </a:pPr>
            <a:r>
              <a:rPr lang="en-US" altLang="zh-TW" b="1" dirty="0"/>
              <a:t>Simple solution needs a total of b</a:t>
            </a:r>
            <a:r>
              <a:rPr lang="en-US" altLang="zh-TW" b="1"/>
              <a:t>=16 </a:t>
            </a:r>
            <a:r>
              <a:rPr lang="en-US" altLang="zh-TW" b="1" dirty="0"/>
              <a:t>iterations</a:t>
            </a:r>
          </a:p>
          <a:p>
            <a:r>
              <a:rPr lang="en-US" dirty="0"/>
              <a:t>Let’s refine the iteration count recursively</a:t>
            </a:r>
          </a:p>
        </p:txBody>
      </p:sp>
    </p:spTree>
    <p:extLst>
      <p:ext uri="{BB962C8B-B14F-4D97-AF65-F5344CB8AC3E}">
        <p14:creationId xmlns:p14="http://schemas.microsoft.com/office/powerpoint/2010/main" val="1385235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 (cont’d)</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int </a:t>
            </a:r>
            <a:r>
              <a:rPr lang="en-US" sz="2800" dirty="0" err="1">
                <a:latin typeface="Arial" panose="020B0604020202020204" pitchFamily="34" charset="0"/>
                <a:cs typeface="Arial" panose="020B0604020202020204" pitchFamily="34" charset="0"/>
              </a:rPr>
              <a:t>bigmod</a:t>
            </a:r>
            <a:r>
              <a:rPr lang="en-US" sz="2800" dirty="0">
                <a:latin typeface="Arial" panose="020B0604020202020204" pitchFamily="34" charset="0"/>
                <a:cs typeface="Arial" panose="020B0604020202020204" pitchFamily="34" charset="0"/>
              </a:rPr>
              <a:t>(int a, int b, int c) {</a:t>
            </a:r>
          </a:p>
          <a:p>
            <a:r>
              <a:rPr lang="en-US" sz="2800" dirty="0">
                <a:latin typeface="Arial" panose="020B0604020202020204" pitchFamily="34" charset="0"/>
                <a:cs typeface="Arial" panose="020B0604020202020204" pitchFamily="34" charset="0"/>
              </a:rPr>
              <a:t>  int result = 1;</a:t>
            </a:r>
          </a:p>
          <a:p>
            <a:r>
              <a:rPr lang="en-US" sz="2800" dirty="0">
                <a:latin typeface="Arial" panose="020B0604020202020204" pitchFamily="34" charset="0"/>
                <a:cs typeface="Arial" panose="020B0604020202020204" pitchFamily="34" charset="0"/>
              </a:rPr>
              <a:t>  while(b &gt; 0) {</a:t>
            </a:r>
          </a:p>
          <a:p>
            <a:r>
              <a:rPr lang="en-US" sz="2800" dirty="0">
                <a:latin typeface="Arial" panose="020B0604020202020204" pitchFamily="34" charset="0"/>
                <a:cs typeface="Arial" panose="020B0604020202020204" pitchFamily="34" charset="0"/>
              </a:rPr>
              <a:t>    if(b &amp; 1) {</a:t>
            </a:r>
          </a:p>
          <a:p>
            <a:r>
              <a:rPr lang="en-US" sz="2800" dirty="0">
                <a:latin typeface="Arial" panose="020B0604020202020204" pitchFamily="34" charset="0"/>
                <a:cs typeface="Arial" panose="020B0604020202020204" pitchFamily="34" charset="0"/>
              </a:rPr>
              <a:t>      result = (result * a) % c;</a:t>
            </a:r>
          </a:p>
          <a:p>
            <a:r>
              <a:rPr lang="en-US" sz="2800" dirty="0">
                <a:latin typeface="Arial" panose="020B0604020202020204" pitchFamily="34" charset="0"/>
                <a:cs typeface="Arial" panose="020B0604020202020204" pitchFamily="34" charset="0"/>
              </a:rPr>
              <a:t>    } </a:t>
            </a:r>
          </a:p>
          <a:p>
            <a:r>
              <a:rPr lang="en-US" sz="2800" dirty="0">
                <a:latin typeface="Arial" panose="020B0604020202020204" pitchFamily="34" charset="0"/>
                <a:cs typeface="Arial" panose="020B0604020202020204" pitchFamily="34" charset="0"/>
              </a:rPr>
              <a:t>    b = b &gt;&gt; 1;</a:t>
            </a:r>
          </a:p>
          <a:p>
            <a:r>
              <a:rPr lang="en-US" sz="2800" dirty="0">
                <a:latin typeface="Arial" panose="020B0604020202020204" pitchFamily="34" charset="0"/>
                <a:cs typeface="Arial" panose="020B0604020202020204" pitchFamily="34" charset="0"/>
              </a:rPr>
              <a:t>    a = a*</a:t>
            </a:r>
            <a:r>
              <a:rPr lang="en-US" sz="2800" dirty="0" err="1">
                <a:latin typeface="Arial" panose="020B0604020202020204" pitchFamily="34" charset="0"/>
                <a:cs typeface="Arial" panose="020B0604020202020204" pitchFamily="34" charset="0"/>
              </a:rPr>
              <a:t>a%c</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  }</a:t>
            </a:r>
          </a:p>
          <a:p>
            <a:r>
              <a:rPr lang="en-US" sz="2800" dirty="0">
                <a:latin typeface="Arial" panose="020B0604020202020204" pitchFamily="34" charset="0"/>
                <a:cs typeface="Arial" panose="020B0604020202020204" pitchFamily="34" charset="0"/>
              </a:rPr>
              <a:t>  return result;</a:t>
            </a:r>
          </a:p>
          <a:p>
            <a:r>
              <a:rPr lang="en-US" sz="2800" dirty="0">
                <a:latin typeface="Arial" panose="020B0604020202020204" pitchFamily="34" charset="0"/>
                <a:cs typeface="Arial" panose="020B0604020202020204" pitchFamily="34" charset="0"/>
              </a:rPr>
              <a:t>}</a:t>
            </a: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pic>
        <p:nvPicPr>
          <p:cNvPr id="3074" name="Picture 2" descr="Basic FRM® Exam Study Strategies to help you pass your exam - AnalystPrep">
            <a:extLst>
              <a:ext uri="{FF2B5EF4-FFF2-40B4-BE49-F238E27FC236}">
                <a16:creationId xmlns:a16="http://schemas.microsoft.com/office/drawing/2014/main" id="{F35F8CA7-4CE4-7249-833A-E242841E6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1675" y="3518773"/>
            <a:ext cx="5252125" cy="285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9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pPr lvl="1"/>
            <a:r>
              <a:rPr lang="en-US" dirty="0"/>
              <a:t>Class presentation for important physical design algorithms</a:t>
            </a:r>
          </a:p>
          <a:p>
            <a:r>
              <a:rPr lang="en-US" b="1" dirty="0"/>
              <a:t>Academic integrity</a:t>
            </a:r>
          </a:p>
          <a:p>
            <a:pPr lvl="1"/>
            <a:r>
              <a:rPr lang="en-US" b="1" dirty="0">
                <a:solidFill>
                  <a:srgbClr val="FF0000"/>
                </a:solidFill>
              </a:rPr>
              <a:t>You should always finish assignments by yourself!</a:t>
            </a:r>
          </a:p>
          <a:p>
            <a:pPr lvl="1"/>
            <a:r>
              <a:rPr lang="en-US" dirty="0"/>
              <a:t>I trust you but don’t take it for granted (it’s your career not mine…)</a:t>
            </a:r>
          </a:p>
          <a:p>
            <a:pPr lvl="1"/>
            <a:r>
              <a:rPr lang="en-US" dirty="0">
                <a:hlinkClick r:id="rId3"/>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3"/>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3"/>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31</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b="1" dirty="0"/>
              <a:t>We have discussed class logistics</a:t>
            </a:r>
          </a:p>
          <a:p>
            <a:r>
              <a:rPr lang="en-US" b="1" dirty="0"/>
              <a:t>We have discussed design automation flow</a:t>
            </a:r>
          </a:p>
          <a:p>
            <a:r>
              <a:rPr lang="en-US" b="1" dirty="0"/>
              <a:t>We have discussed physical design</a:t>
            </a:r>
          </a:p>
          <a:p>
            <a:r>
              <a:rPr lang="en-US" b="1" dirty="0"/>
              <a:t>We have discussed concept of computational problems</a:t>
            </a:r>
          </a:p>
          <a:p>
            <a:r>
              <a:rPr lang="en-US" b="1"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3"/>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4"/>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3"/>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a:bodyPr>
          <a:lstStyle/>
          <a:p>
            <a:r>
              <a:rPr lang="en-US" dirty="0"/>
              <a:t>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 C++</a:t>
            </a:r>
          </a:p>
          <a:p>
            <a:pPr lvl="1"/>
            <a:r>
              <a:rPr lang="en-US" dirty="0"/>
              <a:t>C/C++ let you know how performance works</a:t>
            </a:r>
          </a:p>
          <a:p>
            <a:pPr lvl="2"/>
            <a:r>
              <a:rPr lang="en-US" dirty="0"/>
              <a:t>Software design patterns</a:t>
            </a:r>
          </a:p>
          <a:p>
            <a:pPr lvl="2"/>
            <a:r>
              <a:rPr lang="en-US" dirty="0"/>
              <a:t>Computer hardware and memory hierarchies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3"/>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5788</TotalTime>
  <Words>3982</Words>
  <Application>Microsoft Macintosh PowerPoint</Application>
  <PresentationFormat>Widescreen</PresentationFormat>
  <Paragraphs>427</Paragraphs>
  <Slides>42</Slides>
  <Notes>42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49"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Solving Physical Design Problems</vt:lpstr>
      <vt:lpstr>Computational Problems</vt:lpstr>
      <vt:lpstr>Example: Big Mod Problem</vt:lpstr>
      <vt:lpstr>Example: Big Mod Problem</vt:lpstr>
      <vt:lpstr>Refined Solution (Recursive)</vt:lpstr>
      <vt:lpstr>Refined Solution (Recursive) (cont’d)</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1443</cp:revision>
  <dcterms:created xsi:type="dcterms:W3CDTF">2021-01-05T18:50:35Z</dcterms:created>
  <dcterms:modified xsi:type="dcterms:W3CDTF">2022-08-24T17:00:56Z</dcterms:modified>
</cp:coreProperties>
</file>